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280" r:id="rId7"/>
    <p:sldId id="257" r:id="rId8"/>
    <p:sldId id="258" r:id="rId9"/>
    <p:sldId id="275" r:id="rId10"/>
    <p:sldId id="276" r:id="rId11"/>
    <p:sldId id="259" r:id="rId12"/>
    <p:sldId id="260" r:id="rId13"/>
    <p:sldId id="261" r:id="rId14"/>
    <p:sldId id="273" r:id="rId15"/>
    <p:sldId id="278" r:id="rId16"/>
    <p:sldId id="274" r:id="rId17"/>
    <p:sldId id="277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D67"/>
    <a:srgbClr val="FFF1D5"/>
    <a:srgbClr val="F32735"/>
    <a:srgbClr val="002856"/>
    <a:srgbClr val="F14C27"/>
    <a:srgbClr val="8E2A2A"/>
    <a:srgbClr val="C2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046B2-3F87-4D39-97E0-CE7249109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2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7539-F8AF-45CC-AD5C-599FE32AF30D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57FA-147D-4B62-A3AD-AD133DBFC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5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482" cy="68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42217"/>
            <a:ext cx="10515600" cy="886159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482291"/>
            <a:ext cx="10515600" cy="4539818"/>
          </a:xfrm>
        </p:spPr>
        <p:txBody>
          <a:bodyPr>
            <a:normAutofit/>
          </a:bodyPr>
          <a:lstStyle>
            <a:lvl1pPr marL="346075" indent="-346075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8513" indent="-341313">
              <a:buFont typeface="Calibri" panose="020F050202020403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0475" indent="-346075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913" indent="-341313">
              <a:buFont typeface="Calibri" panose="020F0502020204030204" pitchFamily="34" charset="0"/>
              <a:buChar char="–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5" indent="-3460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5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6546"/>
            <a:ext cx="10515600" cy="789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3236"/>
            <a:ext cx="10515600" cy="4479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6075" indent="-3460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8513" indent="-341313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lang="en-US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0475" indent="-3460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2913" indent="-341313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4875" indent="-346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henthorne@ogletree.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gletree.com/coronavirus-covid-19-resource-cent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52392" y="4055381"/>
            <a:ext cx="10570465" cy="23336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Presenter: D. Michael Henthorne (Columbia, SC)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500" b="1" dirty="0">
              <a:solidFill>
                <a:srgbClr val="C25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2583807" y="580922"/>
            <a:ext cx="8015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Legal Hurdles and Employee Relations During COVID-19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1149005" y="1991868"/>
            <a:ext cx="3967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Columbia Chamber - Small Business Breakout &amp; Northeast Connection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19,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084" y="4223039"/>
            <a:ext cx="1726324" cy="19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8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Exemption (ADA)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EEOC guidance makes clear that employers may not force compliance on employees who have </a:t>
            </a:r>
            <a:r>
              <a:rPr lang="en-US" b="1" dirty="0">
                <a:solidFill>
                  <a:srgbClr val="C00000"/>
                </a:solidFill>
              </a:rPr>
              <a:t>disabilities</a:t>
            </a:r>
            <a:r>
              <a:rPr lang="en-US" dirty="0"/>
              <a:t> precluding vaccination unless the employer can demonstrate that the employee poses a direct threat to the health and safety of the employee or others in the workplace.</a:t>
            </a:r>
          </a:p>
          <a:p>
            <a:r>
              <a:rPr lang="en-US" dirty="0"/>
              <a:t>The updated guidance explains that employers should conduct such an assessment based “on a reasonable medical judgment that relies on the most current medical knowledge about COVID-19.” </a:t>
            </a:r>
          </a:p>
        </p:txBody>
      </p:sp>
    </p:spTree>
    <p:extLst>
      <p:ext uri="{BB962C8B-B14F-4D97-AF65-F5344CB8AC3E}">
        <p14:creationId xmlns:p14="http://schemas.microsoft.com/office/powerpoint/2010/main" val="75378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Exemption (ADA)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While the guidance provides employers with helpful resource references, the EEOC confirms that employers should follow the same </a:t>
            </a:r>
            <a:r>
              <a:rPr lang="en-US" b="1" dirty="0">
                <a:solidFill>
                  <a:srgbClr val="C00000"/>
                </a:solidFill>
              </a:rPr>
              <a:t>interactive process </a:t>
            </a:r>
            <a:r>
              <a:rPr lang="en-US" dirty="0"/>
              <a:t>that they do with other disability accommodation requests.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8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Exemption (Title VII)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EEOC notes that such requests may come in the context of seeking an </a:t>
            </a:r>
            <a:r>
              <a:rPr lang="en-US" b="1" dirty="0">
                <a:solidFill>
                  <a:srgbClr val="C00000"/>
                </a:solidFill>
              </a:rPr>
              <a:t>exemption</a:t>
            </a:r>
            <a:r>
              <a:rPr lang="en-US" dirty="0"/>
              <a:t> from a vaccine requirement altogether or </a:t>
            </a:r>
            <a:r>
              <a:rPr lang="en-US" b="1" dirty="0">
                <a:solidFill>
                  <a:srgbClr val="C00000"/>
                </a:solidFill>
              </a:rPr>
              <a:t>an accommodation</a:t>
            </a:r>
            <a:r>
              <a:rPr lang="en-US" dirty="0"/>
              <a:t> in seeking the ability to receive an alternative version of the COVID-19 vaccine that is not objectionable on religious grounds (or waiting until such an alternative becomes available). </a:t>
            </a:r>
          </a:p>
        </p:txBody>
      </p:sp>
    </p:spTree>
    <p:extLst>
      <p:ext uri="{BB962C8B-B14F-4D97-AF65-F5344CB8AC3E}">
        <p14:creationId xmlns:p14="http://schemas.microsoft.com/office/powerpoint/2010/main" val="383411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Exemption (Title VII)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EEOC recommends that “the employer should ordinarily assume that an employee’s request for religious accommodation is based on a sincerely held religious belief, practice, or observance.” </a:t>
            </a:r>
          </a:p>
          <a:p>
            <a:pPr lvl="1"/>
            <a:r>
              <a:rPr lang="en-US" sz="2800" dirty="0"/>
              <a:t>However, if an employer is aware of </a:t>
            </a:r>
            <a:r>
              <a:rPr lang="en-US" sz="2800" b="1" dirty="0">
                <a:solidFill>
                  <a:srgbClr val="C00000"/>
                </a:solidFill>
              </a:rPr>
              <a:t>facts</a:t>
            </a:r>
            <a:r>
              <a:rPr lang="en-US" sz="2800" dirty="0"/>
              <a:t> that would create </a:t>
            </a:r>
            <a:r>
              <a:rPr lang="en-US" sz="2800" b="1" dirty="0">
                <a:solidFill>
                  <a:srgbClr val="C00000"/>
                </a:solidFill>
              </a:rPr>
              <a:t>an objective basis </a:t>
            </a:r>
            <a:r>
              <a:rPr lang="en-US" sz="2800" dirty="0"/>
              <a:t>on which to question “the religious nature or the sincerity” of a belief, practice, or observance, “the employer would be justified in requesting additional supporting information.”</a:t>
            </a:r>
          </a:p>
        </p:txBody>
      </p:sp>
    </p:spTree>
    <p:extLst>
      <p:ext uri="{BB962C8B-B14F-4D97-AF65-F5344CB8AC3E}">
        <p14:creationId xmlns:p14="http://schemas.microsoft.com/office/powerpoint/2010/main" val="194507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 Government Contractor?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Biden administration is moving swiftly to incorporate the requirements of Executive Order (EO) 14042, “Ensuring Adequate COVID Safety Protocols for Federal Contractors,” into new and existing contracts.</a:t>
            </a:r>
          </a:p>
          <a:p>
            <a:r>
              <a:rPr lang="en-US" dirty="0"/>
              <a:t>EO 14042 covers “contracts and contract-like instruments” with the federal government that are (a) for services or construction or have certain connections with federal property; and (b) valued above the government’s “simplified acquisition threshold,” which is $250,000 in most cases. </a:t>
            </a:r>
          </a:p>
        </p:txBody>
      </p:sp>
    </p:spTree>
    <p:extLst>
      <p:ext uri="{BB962C8B-B14F-4D97-AF65-F5344CB8AC3E}">
        <p14:creationId xmlns:p14="http://schemas.microsoft.com/office/powerpoint/2010/main" val="176526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so, there is a sense of urgency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Covered employees must be fully vaccinated by </a:t>
            </a:r>
            <a:r>
              <a:rPr lang="en-US" sz="3200" dirty="0">
                <a:solidFill>
                  <a:srgbClr val="C00000"/>
                </a:solidFill>
              </a:rPr>
              <a:t>December 8, 2021</a:t>
            </a:r>
            <a:endParaRPr lang="en-US" sz="3200" dirty="0"/>
          </a:p>
          <a:p>
            <a:pPr lvl="1"/>
            <a:r>
              <a:rPr lang="en-US" sz="3200" dirty="0"/>
              <a:t>According to the guidance, this means being two weeks past the second/only vaccination shot. </a:t>
            </a:r>
          </a:p>
          <a:p>
            <a:pPr lvl="1"/>
            <a:r>
              <a:rPr lang="en-US" sz="3200" dirty="0"/>
              <a:t>Takeaway: employees need to have their second/only shots before Thanksgiving.</a:t>
            </a:r>
          </a:p>
        </p:txBody>
      </p:sp>
    </p:spTree>
    <p:extLst>
      <p:ext uri="{BB962C8B-B14F-4D97-AF65-F5344CB8AC3E}">
        <p14:creationId xmlns:p14="http://schemas.microsoft.com/office/powerpoint/2010/main" val="355483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Vaccination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vaccination status considered private under federal or state law?</a:t>
            </a:r>
          </a:p>
          <a:p>
            <a:r>
              <a:rPr lang="en-US" dirty="0"/>
              <a:t>Can employees fake their vaccination proof?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8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Employers re Vaccine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Treat vaccine records and responses to vaccination questions as </a:t>
            </a:r>
            <a:r>
              <a:rPr lang="en-US" b="1" dirty="0">
                <a:solidFill>
                  <a:srgbClr val="C00000"/>
                </a:solidFill>
              </a:rPr>
              <a:t>confidential</a:t>
            </a:r>
            <a:r>
              <a:rPr lang="en-US" dirty="0"/>
              <a:t> medical information.</a:t>
            </a:r>
          </a:p>
          <a:p>
            <a:pPr lvl="0" fontAlgn="base"/>
            <a:r>
              <a:rPr lang="en-US" dirty="0"/>
              <a:t>Consider using a third party to collect the information, and ensure privacy protections are addressed in the contract.</a:t>
            </a:r>
          </a:p>
          <a:p>
            <a:pPr lvl="0" fontAlgn="base"/>
            <a:r>
              <a:rPr lang="en-US" dirty="0"/>
              <a:t>Limit access to and disclosure of vaccine information to persons with a legitimate business need to know.</a:t>
            </a:r>
          </a:p>
          <a:p>
            <a:pPr lvl="0" fontAlgn="base"/>
            <a:r>
              <a:rPr lang="en-US" dirty="0"/>
              <a:t>Consider de-identifying vaccine information and disclosing only aggregate information.</a:t>
            </a:r>
          </a:p>
          <a:p>
            <a:pPr lvl="0" fontAlgn="base"/>
            <a:r>
              <a:rPr lang="en-US" dirty="0"/>
              <a:t>Provide notice and consider requesting consent.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8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Employers re Vaccine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Do not maintain vaccine records and responses to vaccination questions in personnel files.</a:t>
            </a:r>
          </a:p>
          <a:p>
            <a:pPr lvl="0" fontAlgn="base"/>
            <a:r>
              <a:rPr lang="en-US" dirty="0"/>
              <a:t>“Lock it up.” Protect access to vaccine information with security precautions</a:t>
            </a:r>
          </a:p>
          <a:p>
            <a:pPr marL="0" indent="0" fontAlgn="base">
              <a:buNone/>
            </a:pPr>
            <a:r>
              <a:rPr lang="en-US" dirty="0"/>
              <a:t>	– Lock and key</a:t>
            </a:r>
          </a:p>
          <a:p>
            <a:pPr marL="0" indent="0" fontAlgn="base">
              <a:buNone/>
            </a:pPr>
            <a:r>
              <a:rPr lang="en-US" dirty="0"/>
              <a:t>	– Password protection</a:t>
            </a:r>
          </a:p>
          <a:p>
            <a:pPr marL="0" indent="0" fontAlgn="base">
              <a:buNone/>
            </a:pPr>
            <a:r>
              <a:rPr lang="en-US" dirty="0"/>
              <a:t>	– Two-factor authentication to access</a:t>
            </a:r>
          </a:p>
          <a:p>
            <a:pPr marL="0" indent="0" fontAlgn="base">
              <a:buNone/>
            </a:pPr>
            <a:r>
              <a:rPr lang="en-US" dirty="0"/>
              <a:t>	– Secured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COVID-Related Lawsuits?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660" y="1459077"/>
            <a:ext cx="8068734" cy="4538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75" y="350832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4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Legal Issues as an Employer Has Never Been More Challenging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057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57" y="3028555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868" y="4038144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667" y="1760427"/>
            <a:ext cx="3305175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25" y="4038144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857" y="4756204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496" y="11580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So Much More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Employee Safety</a:t>
            </a:r>
          </a:p>
          <a:p>
            <a:pPr lvl="1"/>
            <a:r>
              <a:rPr lang="en-US" sz="2000" dirty="0"/>
              <a:t>OSHA’s ETS (Due ?)</a:t>
            </a:r>
          </a:p>
          <a:p>
            <a:r>
              <a:rPr lang="en-US" sz="2000" dirty="0"/>
              <a:t>Staffing</a:t>
            </a:r>
          </a:p>
          <a:p>
            <a:pPr lvl="1"/>
            <a:r>
              <a:rPr lang="en-US" sz="2000" dirty="0"/>
              <a:t>Employee Ghosting</a:t>
            </a:r>
          </a:p>
          <a:p>
            <a:pPr lvl="1"/>
            <a:r>
              <a:rPr lang="en-US" sz="2000" dirty="0"/>
              <a:t>“Bait &amp; Switch”</a:t>
            </a:r>
          </a:p>
          <a:p>
            <a:r>
              <a:rPr lang="en-US" sz="2000" dirty="0"/>
              <a:t>Unemployment Claims</a:t>
            </a:r>
          </a:p>
          <a:p>
            <a:r>
              <a:rPr lang="en-US" sz="2000" dirty="0"/>
              <a:t>Avoiding Discrimination, Harassment &amp; Retaliation Claims</a:t>
            </a:r>
          </a:p>
          <a:p>
            <a:r>
              <a:rPr lang="en-US" sz="2000" dirty="0"/>
              <a:t>Diversity and Inclusion</a:t>
            </a:r>
          </a:p>
          <a:p>
            <a:r>
              <a:rPr lang="en-US" sz="2000" dirty="0"/>
              <a:t>Managing Leaves of Absence Properly</a:t>
            </a:r>
          </a:p>
          <a:p>
            <a:r>
              <a:rPr lang="en-US" sz="2000" dirty="0"/>
              <a:t>Wage and Hour Compliance</a:t>
            </a:r>
          </a:p>
          <a:p>
            <a:r>
              <a:rPr lang="en-US" sz="2000" dirty="0"/>
              <a:t>Increase in Labor Union Interest and Activity</a:t>
            </a:r>
          </a:p>
          <a:p>
            <a:r>
              <a:rPr lang="en-US" sz="20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1896042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help…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D. Michael Henthorne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Ogletree, Deakins, Nash, Smoak &amp; Stewart, P.C.</a:t>
            </a:r>
            <a:br>
              <a:rPr lang="en-US" dirty="0"/>
            </a:br>
            <a:r>
              <a:rPr lang="en-US" dirty="0"/>
              <a:t>First Base Building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2142 Boyce Street, Suite 401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Columbia, SC 29201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Telephone: 803-252-6873 | Mobile: 803-873-5324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michael.henthorne@ogletree.com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960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Ogletree Deakins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buNone/>
            </a:pPr>
            <a:endParaRPr lang="en-US" dirty="0"/>
          </a:p>
          <a:p>
            <a:pPr marL="0" lvl="0" indent="0" algn="ctr" fontAlgn="base">
              <a:buNone/>
            </a:pPr>
            <a:r>
              <a:rPr lang="en-US" dirty="0"/>
              <a:t>Coronavirus (COVID-19) Resource Center</a:t>
            </a:r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https://ogletree.com/coronavirus-covid-19-resource-center/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217"/>
            <a:ext cx="10515600" cy="886159"/>
          </a:xfrm>
        </p:spPr>
        <p:txBody>
          <a:bodyPr/>
          <a:lstStyle/>
          <a:p>
            <a:r>
              <a:rPr lang="en-US" dirty="0"/>
              <a:t>Vaccines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42" y="2309649"/>
            <a:ext cx="4966138" cy="2396358"/>
          </a:xfrm>
          <a:prstGeom prst="rect">
            <a:avLst/>
          </a:prstGeom>
        </p:spPr>
      </p:pic>
      <p:sp>
        <p:nvSpPr>
          <p:cNvPr id="5" name="AutoShape 4" descr="Vaccines | F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80" y="161941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7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en-US" dirty="0"/>
              <a:t>Political views</a:t>
            </a:r>
          </a:p>
          <a:p>
            <a:pPr lvl="0" fontAlgn="base"/>
            <a:r>
              <a:rPr lang="en-US" dirty="0"/>
              <a:t>Socioeconomic views</a:t>
            </a:r>
          </a:p>
          <a:p>
            <a:pPr lvl="0" fontAlgn="base"/>
            <a:r>
              <a:rPr lang="en-US" dirty="0"/>
              <a:t>Religious views</a:t>
            </a:r>
          </a:p>
          <a:p>
            <a:pPr lvl="0" fontAlgn="base"/>
            <a:r>
              <a:rPr lang="en-US" dirty="0"/>
              <a:t>Misinformation</a:t>
            </a:r>
          </a:p>
          <a:p>
            <a:pPr lvl="0" fontAlgn="base"/>
            <a:r>
              <a:rPr lang="en-US" dirty="0"/>
              <a:t>Evolving information</a:t>
            </a:r>
          </a:p>
          <a:p>
            <a:pPr lvl="0" fontAlgn="base"/>
            <a:r>
              <a:rPr lang="en-US" dirty="0"/>
              <a:t>Ambivalence</a:t>
            </a:r>
          </a:p>
          <a:p>
            <a:pPr lvl="0" fontAlgn="base"/>
            <a:r>
              <a:rPr lang="en-US" dirty="0"/>
              <a:t>Fear</a:t>
            </a:r>
          </a:p>
          <a:p>
            <a:pPr lvl="0" fontAlgn="base"/>
            <a:r>
              <a:rPr lang="en-US" dirty="0"/>
              <a:t>Distrust</a:t>
            </a:r>
          </a:p>
          <a:p>
            <a:pPr lvl="0" fontAlgn="base"/>
            <a:r>
              <a:rPr lang="en-US" dirty="0"/>
              <a:t>Overwhelm</a:t>
            </a:r>
          </a:p>
        </p:txBody>
      </p:sp>
    </p:spTree>
    <p:extLst>
      <p:ext uri="{BB962C8B-B14F-4D97-AF65-F5344CB8AC3E}">
        <p14:creationId xmlns:p14="http://schemas.microsoft.com/office/powerpoint/2010/main" val="153199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Elephant in the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than a year, employers have been asking the question: </a:t>
            </a:r>
          </a:p>
          <a:p>
            <a:pPr marL="0" indent="0">
              <a:buNone/>
            </a:pPr>
            <a:r>
              <a:rPr lang="en-US" dirty="0"/>
              <a:t>	“Can we require employees to be vaccinated against 	COVID-19?” </a:t>
            </a:r>
          </a:p>
          <a:p>
            <a:r>
              <a:rPr lang="en-US" dirty="0"/>
              <a:t>Generally, the answer is  - and has been - </a:t>
            </a:r>
            <a:r>
              <a:rPr lang="en-US" dirty="0">
                <a:solidFill>
                  <a:srgbClr val="C00000"/>
                </a:solidFill>
              </a:rPr>
              <a:t>yes</a:t>
            </a:r>
            <a:r>
              <a:rPr lang="en-US" dirty="0"/>
              <a:t>. </a:t>
            </a:r>
          </a:p>
          <a:p>
            <a:r>
              <a:rPr lang="en-US" dirty="0"/>
              <a:t>Some employers were reluctant.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88" y="3893765"/>
            <a:ext cx="3625412" cy="21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came September 9, 2021…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284" y="1978573"/>
            <a:ext cx="4516820" cy="2806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04" y="2956034"/>
            <a:ext cx="3176752" cy="26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Biden Vaccine Plan – 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fontAlgn="base"/>
            <a:r>
              <a:rPr lang="en-US" sz="2400" dirty="0"/>
              <a:t>President Biden directed OSHA to develop an Emergency Temporary Standard (ETS) that would:</a:t>
            </a:r>
          </a:p>
          <a:p>
            <a:pPr lvl="1" fontAlgn="base"/>
            <a:r>
              <a:rPr lang="en-US" dirty="0"/>
              <a:t>Require employers with </a:t>
            </a:r>
            <a:r>
              <a:rPr lang="en-US" b="1" dirty="0">
                <a:solidFill>
                  <a:srgbClr val="C00000"/>
                </a:solidFill>
              </a:rPr>
              <a:t>100 or more employees</a:t>
            </a:r>
            <a:r>
              <a:rPr lang="en-US" dirty="0"/>
              <a:t> to ensure their workforce is either:</a:t>
            </a:r>
          </a:p>
          <a:p>
            <a:pPr lvl="2" fontAlgn="base"/>
            <a:r>
              <a:rPr lang="en-US" sz="2400" dirty="0"/>
              <a:t>Fully vaccinated; or</a:t>
            </a:r>
          </a:p>
          <a:p>
            <a:pPr lvl="2" fontAlgn="base"/>
            <a:r>
              <a:rPr lang="en-US" sz="2400" dirty="0"/>
              <a:t>Tested for COVID-19 at least once per week and produce a negative test result in order to come to work</a:t>
            </a:r>
          </a:p>
          <a:p>
            <a:pPr fontAlgn="base"/>
            <a:r>
              <a:rPr lang="en-US" sz="2400" dirty="0"/>
              <a:t>Employers will have to provide paid time off for employees to get vaccinated or to recover if they become ill post-vaccination</a:t>
            </a:r>
          </a:p>
          <a:p>
            <a:pPr lvl="0" fontAlgn="base"/>
            <a:r>
              <a:rPr lang="en-US" sz="2400" dirty="0"/>
              <a:t>Employees can seek disability accommodations or assert religious objections</a:t>
            </a:r>
          </a:p>
          <a:p>
            <a:pPr lvl="0" fontAlgn="base"/>
            <a:r>
              <a:rPr lang="en-US" sz="2400" dirty="0"/>
              <a:t>The White House estimates that this will impact 80 million workers</a:t>
            </a:r>
          </a:p>
          <a:p>
            <a:pPr lvl="0" fontAlgn="base"/>
            <a:r>
              <a:rPr lang="en-US" sz="2400" dirty="0"/>
              <a:t>Once issued, an ETS expires in six months (unless made permanent)</a:t>
            </a:r>
          </a:p>
          <a:p>
            <a:pPr lvl="0" fontAlgn="base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6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Biden Vaccine Plan – What We Don’t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endParaRPr lang="en-US" dirty="0"/>
          </a:p>
          <a:p>
            <a:pPr lvl="0" fontAlgn="base"/>
            <a:r>
              <a:rPr lang="en-US" dirty="0"/>
              <a:t>When the ETS will be issued</a:t>
            </a:r>
          </a:p>
          <a:p>
            <a:pPr lvl="0" fontAlgn="base"/>
            <a:r>
              <a:rPr lang="en-US" dirty="0"/>
              <a:t>What the timeline for getting vaccinated will be</a:t>
            </a:r>
          </a:p>
          <a:p>
            <a:pPr lvl="0" fontAlgn="base"/>
            <a:r>
              <a:rPr lang="en-US" dirty="0"/>
              <a:t>Whether employers will be required to pay for COVID-19 tests</a:t>
            </a:r>
          </a:p>
          <a:p>
            <a:pPr lvl="0" fontAlgn="base"/>
            <a:r>
              <a:rPr lang="en-US" dirty="0"/>
              <a:t>What proof of vaccination will be accepted</a:t>
            </a:r>
          </a:p>
          <a:p>
            <a:pPr lvl="0" fontAlgn="base"/>
            <a:r>
              <a:rPr lang="en-US" dirty="0"/>
              <a:t>Will employees waiting for a COVID-19 test result under the ETS be eligible to collect unemployment benefits</a:t>
            </a:r>
          </a:p>
          <a:p>
            <a:pPr lvl="0" fontAlgn="base"/>
            <a:r>
              <a:rPr lang="en-US" dirty="0"/>
              <a:t>How “employer” will be defined and how the number of employees will be counted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2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Think is Likely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endParaRPr lang="en-US" dirty="0"/>
          </a:p>
          <a:p>
            <a:pPr lvl="0" fontAlgn="base"/>
            <a:r>
              <a:rPr lang="en-US" dirty="0"/>
              <a:t>Expect the ETS to be announced in October with 60 to 90 days to implement</a:t>
            </a:r>
          </a:p>
          <a:p>
            <a:pPr lvl="0" fontAlgn="base"/>
            <a:r>
              <a:rPr lang="en-US" dirty="0"/>
              <a:t>Expect the ETS to be challenged in court</a:t>
            </a:r>
          </a:p>
          <a:p>
            <a:pPr lvl="1" fontAlgn="base"/>
            <a:r>
              <a:rPr lang="en-US" dirty="0"/>
              <a:t>It’s possible that a U.S. district court judge in a conservative district will issue a temporary restraining order blocking the ETS</a:t>
            </a:r>
          </a:p>
          <a:p>
            <a:pPr lvl="0" fontAlgn="base"/>
            <a:r>
              <a:rPr lang="en-US" dirty="0"/>
              <a:t>OSHA will likely use current DOL definitions of “employer”</a:t>
            </a:r>
          </a:p>
          <a:p>
            <a:pPr lvl="0" fontAlgn="base"/>
            <a:r>
              <a:rPr lang="en-US" dirty="0"/>
              <a:t>Employers will probably have to pay for the COVID-19 testing unless the ETS expressly states otherwise</a:t>
            </a:r>
          </a:p>
          <a:p>
            <a:pPr lvl="0" fontAlgn="base"/>
            <a:r>
              <a:rPr lang="en-US" dirty="0"/>
              <a:t>Copies of vaccination cards will likely be sufficient proof of vaccination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0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e9068a7-566a-43c0-8f6f-7dc29a9e41b8">
      <Value>Templates</Value>
    </Category>
    <App xmlns="8e9068a7-566a-43c0-8f6f-7dc29a9e41b8">
      <Url xsi:nil="true"/>
      <Description xsi:nil="true"/>
    </App>
    <Year xmlns="8e9068a7-566a-43c0-8f6f-7dc29a9e41b8">2021</Year>
    <Training xmlns="8e9068a7-566a-43c0-8f6f-7dc29a9e41b8">false</Training>
    <PublishingExpirationDate xmlns="http://schemas.microsoft.com/sharepoint/v3" xsi:nil="true"/>
    <c0d845d5ab924691ae7b50fd27dd050e xmlns="5754e087-ab4c-4fc7-aa1c-3fa3a01c54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Client Services</TermName>
          <TermId xmlns="http://schemas.microsoft.com/office/infopath/2007/PartnerControls">86e02d2c-db2f-48b9-af2a-4251f8be1328</TermId>
        </TermInfo>
      </Terms>
    </c0d845d5ab924691ae7b50fd27dd050e>
    <PublishingStartDate xmlns="http://schemas.microsoft.com/sharepoint/v3" xsi:nil="true"/>
    <_dlc_DocId xmlns="5754e087-ab4c-4fc7-aa1c-3fa3a01c5445">C4QXTXVYYUQA-25-3482</_dlc_DocId>
    <TaxCatchAll xmlns="5754e087-ab4c-4fc7-aa1c-3fa3a01c5445">
      <Value>62</Value>
    </TaxCatchAll>
    <_dlc_DocIdUrl xmlns="5754e087-ab4c-4fc7-aa1c-3fa3a01c5445">
      <Url>http://odconnect.ogletreedeakins.com/adminDept/_layouts/DocIdRedir.aspx?ID=C4QXTXVYYUQA-25-3482</Url>
      <Description>C4QXTXVYYUQA-25-3482</Description>
    </_dlc_DocIdUrl>
    <Department xmlns="8e9068a7-566a-43c0-8f6f-7dc29a9e41b8">Client Services</Department>
    <Notes0 xmlns="8e9068a7-566a-43c0-8f6f-7dc29a9e41b8" xsi:nil="true"/>
    <Sort_x0020_Order xmlns="8e9068a7-566a-43c0-8f6f-7dc29a9e41b8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5E461A9498E4298225A2AB0492AE4" ma:contentTypeVersion="16" ma:contentTypeDescription="Create a new document." ma:contentTypeScope="" ma:versionID="e190a7e0ea38a066672e32e723b5cd18">
  <xsd:schema xmlns:xsd="http://www.w3.org/2001/XMLSchema" xmlns:xs="http://www.w3.org/2001/XMLSchema" xmlns:p="http://schemas.microsoft.com/office/2006/metadata/properties" xmlns:ns1="http://schemas.microsoft.com/sharepoint/v3" xmlns:ns2="5754e087-ab4c-4fc7-aa1c-3fa3a01c5445" xmlns:ns3="8e9068a7-566a-43c0-8f6f-7dc29a9e41b8" targetNamespace="http://schemas.microsoft.com/office/2006/metadata/properties" ma:root="true" ma:fieldsID="81d351cd0718638294cc410608c9fbb2" ns1:_="" ns2:_="" ns3:_="">
    <xsd:import namespace="http://schemas.microsoft.com/sharepoint/v3"/>
    <xsd:import namespace="5754e087-ab4c-4fc7-aa1c-3fa3a01c5445"/>
    <xsd:import namespace="8e9068a7-566a-43c0-8f6f-7dc29a9e41b8"/>
    <xsd:element name="properties">
      <xsd:complexType>
        <xsd:sequence>
          <xsd:element name="documentManagement">
            <xsd:complexType>
              <xsd:all>
                <xsd:element ref="ns3:Department" minOccurs="0"/>
                <xsd:element ref="ns3:Category" minOccurs="0"/>
                <xsd:element ref="ns3:Training" minOccurs="0"/>
                <xsd:element ref="ns3:Notes0" minOccurs="0"/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c0d845d5ab924691ae7b50fd27dd050e" minOccurs="0"/>
                <xsd:element ref="ns2:TaxCatchAll" minOccurs="0"/>
                <xsd:element ref="ns3:Year" minOccurs="0"/>
                <xsd:element ref="ns3:Sort_x0020_Order" minOccurs="0"/>
                <xsd:element ref="ns3:Ap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4e087-ab4c-4fc7-aa1c-3fa3a01c5445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0d845d5ab924691ae7b50fd27dd050e" ma:index="14" nillable="true" ma:taxonomy="true" ma:internalName="c0d845d5ab924691ae7b50fd27dd050e" ma:taxonomyFieldName="Content_x0020_Audience_x0020__x0028_M_x0029_" ma:displayName="Content Audience (M)" ma:readOnly="false" ma:default="" ma:fieldId="{c0d845d5-ab92-4691-ae7b-50fd27dd050e}" ma:taxonomyMulti="true" ma:sspId="4cdaa027-174b-487e-9ab5-e42f874ed09f" ma:termSetId="4eef36d3-2349-440a-a4bb-250c4eaa83ba" ma:anchorId="b7063682-c8f2-4024-94a5-3b37e9fbab12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9183b6d5-a6b9-4bc9-b54c-5f17f27f41ec}" ma:internalName="TaxCatchAll" ma:showField="CatchAllData" ma:web="5754e087-ab4c-4fc7-aa1c-3fa3a01c54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068a7-566a-43c0-8f6f-7dc29a9e41b8" elementFormDefault="qualified">
    <xsd:import namespace="http://schemas.microsoft.com/office/2006/documentManagement/types"/>
    <xsd:import namespace="http://schemas.microsoft.com/office/infopath/2007/PartnerControls"/>
    <xsd:element name="Department" ma:index="3" nillable="true" ma:displayName="Department" ma:format="Dropdown" ma:internalName="Department">
      <xsd:simpleType>
        <xsd:restriction base="dms:Choice">
          <xsd:enumeration value="Accounts Payable"/>
          <xsd:enumeration value="Accounts Receivable"/>
          <xsd:enumeration value="Administration"/>
          <xsd:enumeration value="Attorney Recruiting &amp; Retention"/>
          <xsd:enumeration value="Billing"/>
          <xsd:enumeration value="CIRS"/>
          <xsd:enumeration value="Client Services"/>
          <xsd:enumeration value="Corporate Accounting and Finance"/>
          <xsd:enumeration value="Diversity, Equity, &amp; Inclusion"/>
          <xsd:enumeration value="eBilling"/>
          <xsd:enumeration value="EPLI"/>
          <xsd:enumeration value="Firm"/>
          <xsd:enumeration value="General Accounting and Budgeting"/>
          <xsd:enumeration value="General Counsel"/>
          <xsd:enumeration value="HelpDesk"/>
          <xsd:enumeration value="Human Resources"/>
          <xsd:enumeration value="Knowledge Management"/>
          <xsd:enumeration value="KM - Client Solutions"/>
          <xsd:enumeration value="KM - Firm Solutions"/>
          <xsd:enumeration value="Learning &amp; Empl Dev - LED"/>
          <xsd:enumeration value="Litigation Support"/>
          <xsd:enumeration value="Matter Information"/>
          <xsd:enumeration value="Office Administration"/>
          <xsd:enumeration value="Office Operations"/>
          <xsd:enumeration value="Paralegals"/>
          <xsd:enumeration value="Professional Development"/>
          <xsd:enumeration value="Project Management Office"/>
          <xsd:enumeration value="Records Management"/>
          <xsd:enumeration value="Research Services"/>
          <xsd:enumeration value="Revenue"/>
          <xsd:enumeration value="Technology"/>
          <xsd:enumeration value="Training"/>
        </xsd:restriction>
      </xsd:simpleType>
    </xsd:element>
    <xsd:element name="Category" ma:index="4" nillable="true" ma:displayName="Category" ma:internalName="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bout Us"/>
                        <xsd:enumeration value="Ad-CreativeProj"/>
                        <xsd:enumeration value="Appendices"/>
                        <xsd:enumeration value="Article"/>
                        <xsd:enumeration value="Attachment-News"/>
                        <xsd:enumeration value="Audit Requests"/>
                        <xsd:enumeration value="Auditors"/>
                        <xsd:enumeration value="Bar Dues"/>
                        <xsd:enumeration value="BillBack"/>
                        <xsd:enumeration value="Billing"/>
                        <xsd:enumeration value="Blog"/>
                        <xsd:enumeration value="BNA"/>
                        <xsd:enumeration value="Brochures"/>
                        <xsd:enumeration value="CCH"/>
                        <xsd:enumeration value="Checklists"/>
                        <xsd:enumeration value="Client Communications"/>
                        <xsd:enumeration value="Codes-Activity&amp;Task"/>
                        <xsd:enumeration value="Communication and Reports"/>
                        <xsd:enumeration value="CR - Credit Card"/>
                        <xsd:enumeration value="CR - Expense"/>
                        <xsd:enumeration value="CR - Invoice"/>
                        <xsd:enumeration value="Direct Deposit"/>
                        <xsd:enumeration value="Elite - GL"/>
                        <xsd:enumeration value="Engagement Initiation"/>
                        <xsd:enumeration value="Expense Reimbursements"/>
                        <xsd:enumeration value="Firm Leadership"/>
                        <xsd:enumeration value="Forms"/>
                        <xsd:enumeration value="General"/>
                        <xsd:enumeration value="Home"/>
                        <xsd:enumeration value="IA Reports"/>
                        <xsd:enumeration value="IA Training"/>
                        <xsd:enumeration value="InterAction"/>
                        <xsd:enumeration value="Invoices"/>
                        <xsd:enumeration value="Lexis"/>
                        <xsd:enumeration value="Logos"/>
                        <xsd:enumeration value="Manzama"/>
                        <xsd:enumeration value="Maps"/>
                        <xsd:enumeration value="Matter Budgeting"/>
                        <xsd:enumeration value="Matter Planning"/>
                        <xsd:enumeration value="Marketing"/>
                        <xsd:enumeration value="Newsletter"/>
                        <xsd:enumeration value="OD-LITS"/>
                        <xsd:enumeration value="ODSearch"/>
                        <xsd:enumeration value="PD&amp;I - Professional Development"/>
                        <xsd:enumeration value="PD&amp;I - Diversity and Inclusion"/>
                        <xsd:enumeration value="Policy"/>
                        <xsd:enumeration value="Post-Matter Review"/>
                        <xsd:enumeration value="Pricing"/>
                        <xsd:enumeration value="Procedures"/>
                        <xsd:enumeration value="Proformas"/>
                        <xsd:enumeration value="Promotions"/>
                        <xsd:enumeration value="Publications"/>
                        <xsd:enumeration value="QuickBits"/>
                        <xsd:enumeration value="Quick Checks"/>
                        <xsd:enumeration value="Quick Reports"/>
                        <xsd:enumeration value="Rates"/>
                        <xsd:enumeration value="Recommended Reading"/>
                        <xsd:enumeration value="Remote Access"/>
                        <xsd:enumeration value="Reporting"/>
                        <xsd:enumeration value="Research Services"/>
                        <xsd:enumeration value="Resources"/>
                        <xsd:enumeration value="RFPs &amp; Pitches"/>
                        <xsd:enumeration value="Samples"/>
                        <xsd:enumeration value="Scoping"/>
                        <xsd:enumeration value="Scoping and Pricing"/>
                        <xsd:enumeration value="Seminar Tools"/>
                        <xsd:enumeration value="Social Media"/>
                        <xsd:enumeration value="Templates"/>
                        <xsd:enumeration value="Timekeepers"/>
                        <xsd:enumeration value="Webview"/>
                        <xsd:enumeration value="Westlaw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raining" ma:index="5" nillable="true" ma:displayName="Training" ma:default="0" ma:internalName="Training">
      <xsd:simpleType>
        <xsd:restriction base="dms:Boolean"/>
      </xsd:simpleType>
    </xsd:element>
    <xsd:element name="Notes0" ma:index="6" nillable="true" ma:displayName="Notes" ma:internalName="Notes0">
      <xsd:simpleType>
        <xsd:restriction base="dms:Note">
          <xsd:maxLength value="255"/>
        </xsd:restriction>
      </xsd:simpleType>
    </xsd:element>
    <xsd:element name="Year" ma:index="20" nillable="true" ma:displayName="Year" ma:internalName="Year">
      <xsd:simpleType>
        <xsd:restriction base="dms:Number"/>
      </xsd:simpleType>
    </xsd:element>
    <xsd:element name="Sort_x0020_Order" ma:index="21" nillable="true" ma:displayName="Sort Order" ma:internalName="Sort_x0020_Order">
      <xsd:simpleType>
        <xsd:restriction base="dms:Number"/>
      </xsd:simpleType>
    </xsd:element>
    <xsd:element name="App" ma:index="22" nillable="true" ma:displayName="App" ma:description="File Type Icon" ma:format="Image" ma:internalName="App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17197A-6950-411E-8CE5-8AE593F2211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754e087-ab4c-4fc7-aa1c-3fa3a01c5445"/>
    <ds:schemaRef ds:uri="http://purl.org/dc/elements/1.1/"/>
    <ds:schemaRef ds:uri="http://schemas.microsoft.com/office/2006/metadata/properties"/>
    <ds:schemaRef ds:uri="8e9068a7-566a-43c0-8f6f-7dc29a9e41b8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E5E3C8-0C03-4B6B-AE7F-A31E2FECC01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90107FE-3E58-499A-9D89-82AD5D77EB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5685D9-29F1-4E2E-BCA0-0A02A157D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54e087-ab4c-4fc7-aa1c-3fa3a01c5445"/>
    <ds:schemaRef ds:uri="8e9068a7-566a-43c0-8f6f-7dc29a9e4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1066</Words>
  <Application>Microsoft Office PowerPoint</Application>
  <PresentationFormat>Widescreen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Managing Legal Issues as an Employer Has Never Been More Challenging</vt:lpstr>
      <vt:lpstr>Vaccines</vt:lpstr>
      <vt:lpstr>Why?</vt:lpstr>
      <vt:lpstr>The Elephant in the Room</vt:lpstr>
      <vt:lpstr>Then came September 9, 2021…</vt:lpstr>
      <vt:lpstr>The Biden Vaccine Plan – What We Know</vt:lpstr>
      <vt:lpstr>The Biden Vaccine Plan – What We Don’t Know</vt:lpstr>
      <vt:lpstr>What We Think is Likely</vt:lpstr>
      <vt:lpstr>Disability Exemption (ADA)</vt:lpstr>
      <vt:lpstr>Disability Exemption (ADA)</vt:lpstr>
      <vt:lpstr>Religious Exemption (Title VII)</vt:lpstr>
      <vt:lpstr>Religious Exemption (Title VII)</vt:lpstr>
      <vt:lpstr>Are You a Government Contractor?</vt:lpstr>
      <vt:lpstr>If so, there is a sense of urgency</vt:lpstr>
      <vt:lpstr>What about Vaccination Privacy</vt:lpstr>
      <vt:lpstr>Best Practices for Employers re Vaccine Privacy</vt:lpstr>
      <vt:lpstr>Best Practices for Employers re Vaccine Privacy</vt:lpstr>
      <vt:lpstr>COVID-Related Lawsuits?  </vt:lpstr>
      <vt:lpstr>There’s So Much More to Consider</vt:lpstr>
      <vt:lpstr>We can help…</vt:lpstr>
      <vt:lpstr>Ogletree Deakins Resources</vt:lpstr>
    </vt:vector>
  </TitlesOfParts>
  <Company>Ogletree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Crissman, James K.</dc:creator>
  <cp:lastModifiedBy>Susan McPherson</cp:lastModifiedBy>
  <cp:revision>78</cp:revision>
  <dcterms:created xsi:type="dcterms:W3CDTF">2020-02-25T15:42:22Z</dcterms:created>
  <dcterms:modified xsi:type="dcterms:W3CDTF">2021-10-20T15:56:57Z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65396b02-21e5-40d6-9a9a-f82fe6aa73c0</vt:lpwstr>
  </property>
  <property fmtid="{D5CDD505-2E9C-101B-9397-08002B2CF9AE}" pid="3" name="Content Audience (M)">
    <vt:lpwstr>62;#Client Services|86e02d2c-db2f-48b9-af2a-4251f8be1328</vt:lpwstr>
  </property>
  <property fmtid="{D5CDD505-2E9C-101B-9397-08002B2CF9AE}" pid="4" name="ContentTypeId">
    <vt:lpwstr>0x0101001355E461A9498E4298225A2AB0492AE4</vt:lpwstr>
  </property>
</Properties>
</file>